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ink/ink12.xml" ContentType="application/inkml+xml"/>
  <Override PartName="/ppt/notesSlides/notesSlide2.xml" ContentType="application/vnd.openxmlformats-officedocument.presentationml.notesSlide+xml"/>
  <Override PartName="/ppt/ink/ink1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83" r:id="rId5"/>
    <p:sldId id="281" r:id="rId6"/>
    <p:sldId id="285" r:id="rId7"/>
    <p:sldId id="287" r:id="rId8"/>
    <p:sldId id="282" r:id="rId9"/>
    <p:sldId id="289" r:id="rId10"/>
    <p:sldId id="290" r:id="rId11"/>
    <p:sldId id="291" r:id="rId12"/>
    <p:sldId id="293" r:id="rId13"/>
    <p:sldId id="292" r:id="rId14"/>
    <p:sldId id="294" r:id="rId15"/>
    <p:sldId id="276" r:id="rId16"/>
    <p:sldId id="269" r:id="rId17"/>
    <p:sldId id="284" r:id="rId18"/>
    <p:sldId id="288" r:id="rId19"/>
    <p:sldId id="28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Opening Slides" id="{4602AA0E-63BE-41F3-8FC7-D6D9D743E6E4}">
          <p14:sldIdLst>
            <p14:sldId id="260"/>
            <p14:sldId id="283"/>
            <p14:sldId id="281"/>
            <p14:sldId id="285"/>
            <p14:sldId id="287"/>
            <p14:sldId id="282"/>
            <p14:sldId id="289"/>
            <p14:sldId id="290"/>
            <p14:sldId id="291"/>
            <p14:sldId id="293"/>
            <p14:sldId id="292"/>
            <p14:sldId id="294"/>
          </p14:sldIdLst>
        </p14:section>
        <p14:section name="Presentation Body" id="{032748CF-34D4-4F00-AA86-51FC83977DA0}">
          <p14:sldIdLst>
            <p14:sldId id="27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4"/>
            <p14:sldId id="288"/>
            <p14:sldId id="286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BEAC1-6522-499C-9A62-15B29973AA4E}" v="181" dt="2020-09-01T21:40:53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2612" autoAdjust="0"/>
  </p:normalViewPr>
  <p:slideViewPr>
    <p:cSldViewPr snapToGrid="0" showGuides="1">
      <p:cViewPr varScale="1">
        <p:scale>
          <a:sx n="76" d="100"/>
          <a:sy n="76" d="100"/>
        </p:scale>
        <p:origin x="114" y="408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1T22:04:57.201" v="2587" actId="2057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13:07.634" v="2304" actId="14100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3:07.634" v="2304" actId="14100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2:04:57.201" v="2587" actId="20577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2:04:57.201" v="2587" actId="2057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1T21:41:41.556" v="2508" actId="2057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1T21:13:57.391" v="2314" actId="1036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1T21:42:29.078" v="2559" actId="1035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1T21:42:29.078" v="2559" actId="1035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1T21:42:29.078" v="2559" actId="1035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1T21:13:57.391" v="2314" actId="1036"/>
          <ac:picMkLst>
            <pc:docMk/>
            <pc:sldMk cId="344370093" sldId="292"/>
            <ac:picMk id="3" creationId="{6C8669A0-21A5-46F1-93FF-5F372CEB3F9B}"/>
          </ac:picMkLst>
        </pc:picChg>
        <pc:picChg chg="add mod">
          <ac:chgData name="Antonio Osamu Katagiri Tanaka" userId="2c28225e-d492-4964-8551-1b0a3c65dda0" providerId="ADAL" clId="{CB5BEAC1-6522-499C-9A62-15B29973AA4E}" dt="2020-09-01T21:13:57.391" v="2314" actId="1036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1T21:13:57.391" v="2314" actId="1036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1T21:42:29.078" v="2559" actId="1035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1T21:42:29.078" v="2559" actId="1035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1T21:42:29.078" v="2559" actId="1035"/>
          <ac:picMkLst>
            <pc:docMk/>
            <pc:sldMk cId="344370093" sldId="292"/>
            <ac:picMk id="15" creationId="{7E766457-9564-43B8-BF49-C9CD93F0B7A4}"/>
          </ac:picMkLst>
        </pc:picChg>
        <pc:picChg chg="add">
          <ac:chgData name="Antonio Osamu Katagiri Tanaka" userId="2c28225e-d492-4964-8551-1b0a3c65dda0" providerId="ADAL" clId="{CB5BEAC1-6522-499C-9A62-15B29973AA4E}" dt="2020-09-01T21:03:06.642" v="2134" actId="22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1T21:22:42.528" v="2360" actId="207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01/09/2020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01/09/2020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01/09/2020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01/09/2020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01/09/2020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01/09/2020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4" Type="http://schemas.openxmlformats.org/officeDocument/2006/relationships/hyperlink" Target="https://doi.org/10.1021/cr068076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021/cr068076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doi.org/10.1021/cr068076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oi.org/10.1021/cr068076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oi.org/10.1021/cr068076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chemosensors6020016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Dra. Dora Iliana Medina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01 Sep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NFES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by Braulio &amp; Ricardo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1690688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55635"/>
              </p:ext>
            </p:extLst>
          </p:nvPr>
        </p:nvGraphicFramePr>
        <p:xfrm>
          <a:off x="938252" y="3893613"/>
          <a:ext cx="7382947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98117BB-8243-4B41-8C5D-EBB4A13E0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992" y="4925681"/>
            <a:ext cx="1862207" cy="70990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4CD9DE-3D99-4112-9D2C-6AB9ADCC07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3530513" y="4929933"/>
            <a:ext cx="2928479" cy="1517224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4F14E-DFAF-46F9-BB75-9DBA70009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6" y="0"/>
            <a:ext cx="5627687" cy="339248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0667E7-61B5-48C7-B11A-918BD8B2D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8" y="3392489"/>
            <a:ext cx="5627687" cy="346551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1311048" y="75610"/>
            <a:ext cx="3845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 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deposition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nozzle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2130089" y="2130415"/>
            <a:ext cx="52149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NFES Literature Review : 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 Literature Review : Selection of Polymer-Solvent combinations: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167733" y="3290376"/>
            <a:ext cx="1016247" cy="1324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344150" y="2990946"/>
            <a:ext cx="2930784" cy="1624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435102" y="2555411"/>
            <a:ext cx="1987126" cy="2059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794317" y="4824383"/>
            <a:ext cx="3511496" cy="1125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465982" y="4906046"/>
            <a:ext cx="2304704" cy="104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7930855" y="4737196"/>
            <a:ext cx="1814727" cy="15425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2120900" y="2283059"/>
            <a:ext cx="5116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 ()</a:t>
            </a:r>
            <a:endParaRPr lang="en-GB" sz="2000" dirty="0"/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 (Fong1999)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180606" y="3559984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(Yousefi2019)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435103" y="2117773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745582" y="5227725"/>
            <a:ext cx="1951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465982" y="5949513"/>
            <a:ext cx="2304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1794316" y="5949513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62BC75F1-C983-4217-88A4-A1AFD05C5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034514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ttps://doi.org/10.1016/j.solener.2019.07.007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https://doi.org/10.1002/(SICI)1099-0488(19991215)37:24&lt;3488::AID-POLB9&gt;3.0.CO;2-M.</a:t>
            </a:r>
          </a:p>
        </p:txBody>
      </p:sp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due to the introduction of oxygen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1B889E-D66E-4684-A524-F6B4B769539B}"/>
              </a:ext>
            </a:extLst>
          </p:cNvPr>
          <p:cNvSpPr/>
          <p:nvPr/>
        </p:nvSpPr>
        <p:spPr>
          <a:xfrm>
            <a:off x="1095233" y="18430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impacted negatively.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C9BE97-CDFA-4CF7-8A60-FBBB9F2A5946}"/>
              </a:ext>
            </a:extLst>
          </p:cNvPr>
          <p:cNvSpPr/>
          <p:nvPr/>
        </p:nvSpPr>
        <p:spPr>
          <a:xfrm>
            <a:off x="949040" y="4914046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E2508A-28C6-447F-9E78-2F60428E2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104" y="2507479"/>
            <a:ext cx="2242925" cy="8550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E20478-3F53-4B26-85C0-AB3A3B6A9CC2}"/>
              </a:ext>
            </a:extLst>
          </p:cNvPr>
          <p:cNvSpPr/>
          <p:nvPr/>
        </p:nvSpPr>
        <p:spPr>
          <a:xfrm>
            <a:off x="6058171" y="3722783"/>
            <a:ext cx="41907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3D5BD-CDFE-440A-B950-4F1DA4A7ECB4}"/>
              </a:ext>
            </a:extLst>
          </p:cNvPr>
          <p:cNvSpPr/>
          <p:nvPr/>
        </p:nvSpPr>
        <p:spPr>
          <a:xfrm>
            <a:off x="1095233" y="3707767"/>
            <a:ext cx="4018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</a:t>
            </a:r>
          </a:p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B4F5F4-76AA-4D12-AA4F-310A8BACEE0E}"/>
              </a:ext>
            </a:extLst>
          </p:cNvPr>
          <p:cNvCxnSpPr>
            <a:cxnSpLocks/>
          </p:cNvCxnSpPr>
          <p:nvPr/>
        </p:nvCxnSpPr>
        <p:spPr>
          <a:xfrm>
            <a:off x="6132786" y="23382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EB4FF4-8B6A-4923-9EA2-E0CBC5C17F37}"/>
              </a:ext>
            </a:extLst>
          </p:cNvPr>
          <p:cNvCxnSpPr>
            <a:cxnSpLocks/>
          </p:cNvCxnSpPr>
          <p:nvPr/>
        </p:nvCxnSpPr>
        <p:spPr>
          <a:xfrm>
            <a:off x="2790497" y="23663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462CE-F5F2-44F6-8E8F-EB962063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Katagiri-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1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 for discussion&gt;		: &lt;5min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 for discussion&gt;	: ~20min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9FF9E-89E9-4B5D-BD45-7A9508536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Introduction: Carbon &amp; Carbon Based Nanomaterials (CBNs)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Katagiri-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CBNs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Introduction: 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448118-9319-45DD-9327-122B853C8F71}"/>
              </a:ext>
            </a:extLst>
          </p:cNvPr>
          <p:cNvGrpSpPr/>
          <p:nvPr/>
        </p:nvGrpSpPr>
        <p:grpSpPr>
          <a:xfrm>
            <a:off x="2911475" y="1487488"/>
            <a:ext cx="7305675" cy="4781550"/>
            <a:chOff x="2911475" y="1629777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629777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744327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700784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6135101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710588" y="613510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Introduction: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SU-8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Introduction: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SU-8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3730118" y="2653979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Electrical</a:t>
            </a:r>
            <a:r>
              <a:rPr lang="en-GB" sz="24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 resistivity –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1418070" y="3429000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highly oriented pyrolytic graphite (HOPG)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2400" b="1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S</a:t>
              </a:r>
              <a:r>
                <a:rPr lang="en-GB" sz="2400" b="1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U-8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2400" b="1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TOKAI </a:t>
              </a:r>
              <a:r>
                <a:rPr lang="es-MX" sz="2400" b="1" dirty="0" err="1">
                  <a:solidFill>
                    <a:srgbClr val="002060"/>
                  </a:solidFill>
                  <a:latin typeface="Arial Nova Light" panose="020B0304020202020204" pitchFamily="34" charset="0"/>
                </a:rPr>
                <a:t>Glassy</a:t>
              </a:r>
              <a:r>
                <a:rPr lang="es-MX" sz="2400" b="1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 </a:t>
              </a:r>
              <a:r>
                <a:rPr lang="es-MX" sz="2400" b="1" dirty="0" err="1">
                  <a:solidFill>
                    <a:srgbClr val="002060"/>
                  </a:solidFill>
                  <a:latin typeface="Arial Nova Light" panose="020B0304020202020204" pitchFamily="34" charset="0"/>
                </a:rPr>
                <a:t>carbon</a:t>
              </a:r>
              <a:endParaRPr lang="en-GB" sz="2400" b="1" dirty="0">
                <a:solidFill>
                  <a:srgbClr val="002060"/>
                </a:solidFill>
                <a:latin typeface="Arial Nova Light" panose="020B0304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5400" dirty="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&lt;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2000" dirty="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10^3</a:t>
                </a:r>
                <a:endParaRPr lang="en-GB" sz="10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040384"/>
              <a:chOff x="7305829" y="3626576"/>
              <a:chExt cx="563336" cy="104038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5400" dirty="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&lt;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2000" dirty="0">
                    <a:solidFill>
                      <a:srgbClr val="002060"/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10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428" y="4432302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0739" y="4435259"/>
            <a:ext cx="2524267" cy="4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physical &amp; optical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the carbon structures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Introduction: Pyrolysis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D732E-A97F-4872-908D-63980D3E8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00" y="2364308"/>
            <a:ext cx="5293744" cy="34864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SU8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 …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9E4E0C-F32D-478D-B846-BE491958EE08}"/>
              </a:ext>
            </a:extLst>
          </p:cNvPr>
          <p:cNvSpPr/>
          <p:nvPr/>
        </p:nvSpPr>
        <p:spPr>
          <a:xfrm>
            <a:off x="942833" y="1919288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Self-assembly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Limited Length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Random Orientation </a:t>
            </a:r>
          </a:p>
          <a:p>
            <a:pPr algn="r"/>
            <a:endParaRPr lang="en-GB" sz="32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7" name="Picture 16" descr="A picture containing sky&#10;&#10;Description automatically generated">
            <a:extLst>
              <a:ext uri="{FF2B5EF4-FFF2-40B4-BE49-F238E27FC236}">
                <a16:creationId xmlns:a16="http://schemas.microsoft.com/office/drawing/2014/main" id="{59D93462-11B6-4F95-BC7A-C0D7F7B405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87032" y="4279834"/>
            <a:ext cx="1460391" cy="1037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3D3293-A1E5-41DE-9BFD-C78E1536B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38" y="3036852"/>
            <a:ext cx="1932310" cy="1198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714259-84CB-4CB1-AD4D-C67042E9D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38" y="1741673"/>
            <a:ext cx="4798981" cy="11984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B49B20-6427-4DCE-A6CC-4D5729EA1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556" y="3329491"/>
            <a:ext cx="1932310" cy="198734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BE563D-3AD6-422D-A29B-C7CF4B56C41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047423" y="4798335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J.W.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1,3,5-benzenetrisamide fibers,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https://doi.org/10.1016/j.polymer.2012.10.016.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4874</TotalTime>
  <Words>1396</Words>
  <Application>Microsoft Office PowerPoint</Application>
  <PresentationFormat>Widescreen</PresentationFormat>
  <Paragraphs>145</Paragraphs>
  <Slides>20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Nova</vt:lpstr>
      <vt:lpstr>Arial Nova Light</vt:lpstr>
      <vt:lpstr>Calibri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Introduction: Carbon &amp; Carbon Based Nanomaterials (CBNs)</vt:lpstr>
      <vt:lpstr>Introduction: Glass-like Carbon</vt:lpstr>
      <vt:lpstr>Glass-like Carbon NWs: Applications</vt:lpstr>
      <vt:lpstr>Introduction: MicroChem’s SU-8 &amp; Tokai’s recipe</vt:lpstr>
      <vt:lpstr>Introduction: MicroChem’s SU-8 &amp; Tokai’s recipe</vt:lpstr>
      <vt:lpstr>Introduction: Pyrolysis</vt:lpstr>
      <vt:lpstr>Current approaches</vt:lpstr>
      <vt:lpstr>Best Results so far by NFES by Braulio &amp; Ricardo</vt:lpstr>
      <vt:lpstr>PowerPoint Presentation</vt:lpstr>
      <vt:lpstr>PowerPoint Presentation</vt:lpstr>
      <vt:lpstr>NFES Literature Review : Selection of Polymer-Solvent combinations:</vt:lpstr>
      <vt:lpstr>Implications of PEO, due to the introduction of oxygen</vt:lpstr>
      <vt:lpstr>Conclusions:</vt:lpstr>
      <vt:lpstr>PowerPoint Presentation</vt:lpstr>
      <vt:lpstr>Side slide: Carbon allotropes</vt:lpstr>
      <vt:lpstr>SU-8 (MicroChem, US)</vt:lpstr>
      <vt:lpstr>Conclusions: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10</cp:revision>
  <dcterms:created xsi:type="dcterms:W3CDTF">2019-03-28T22:09:57Z</dcterms:created>
  <dcterms:modified xsi:type="dcterms:W3CDTF">2020-09-01T22:05:24Z</dcterms:modified>
</cp:coreProperties>
</file>